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82" r:id="rId11"/>
    <p:sldId id="281" r:id="rId12"/>
    <p:sldId id="269" r:id="rId13"/>
    <p:sldId id="283" r:id="rId14"/>
    <p:sldId id="270" r:id="rId15"/>
    <p:sldId id="271" r:id="rId16"/>
    <p:sldId id="272" r:id="rId17"/>
    <p:sldId id="273" r:id="rId18"/>
    <p:sldId id="284" r:id="rId19"/>
    <p:sldId id="287" r:id="rId20"/>
    <p:sldId id="288" r:id="rId21"/>
    <p:sldId id="291" r:id="rId22"/>
    <p:sldId id="292" r:id="rId23"/>
    <p:sldId id="293" r:id="rId24"/>
    <p:sldId id="274" r:id="rId25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lEyNWtM6MW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www.3dnatives.com/en/wp-content/uploads/sites/2/CADSoftwar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" y="116632"/>
            <a:ext cx="9141545" cy="67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CAD, CAM and CIM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Advantages of cam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reliability</a:t>
            </a:r>
            <a:r>
              <a:rPr lang="en-GB" sz="2400" dirty="0"/>
              <a:t> of CAM systems result in higher productivity and therefore lower costs.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b="1" dirty="0"/>
              <a:t>Eliminates</a:t>
            </a:r>
            <a:r>
              <a:rPr lang="en-GB" sz="2400" dirty="0"/>
              <a:t> and limits </a:t>
            </a:r>
            <a:r>
              <a:rPr lang="en-GB" sz="2400" b="1" dirty="0"/>
              <a:t>human error</a:t>
            </a:r>
            <a:r>
              <a:rPr lang="en-GB" sz="2400" dirty="0"/>
              <a:t>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Programs can be </a:t>
            </a:r>
            <a:r>
              <a:rPr lang="en-GB" sz="2400" b="1" dirty="0"/>
              <a:t>easily updated </a:t>
            </a:r>
            <a:r>
              <a:rPr lang="en-GB" sz="2400" dirty="0"/>
              <a:t>and modified.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b="1" dirty="0"/>
              <a:t>Complex operations </a:t>
            </a:r>
            <a:r>
              <a:rPr lang="en-GB" sz="2400" dirty="0"/>
              <a:t>can be carried out easily.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Once programs are operational, </a:t>
            </a:r>
            <a:r>
              <a:rPr lang="en-GB" sz="2400" b="1" dirty="0"/>
              <a:t>highly skilled operators </a:t>
            </a:r>
            <a:r>
              <a:rPr lang="en-GB" sz="2400" dirty="0"/>
              <a:t>are </a:t>
            </a:r>
            <a:r>
              <a:rPr lang="en-GB" sz="2400" b="1" dirty="0"/>
              <a:t>no longer required</a:t>
            </a:r>
            <a:r>
              <a:rPr lang="en-GB" sz="2400" dirty="0"/>
              <a:t>.</a:t>
            </a:r>
          </a:p>
          <a:p>
            <a:pPr marL="0" indent="0">
              <a:buClr>
                <a:srgbClr val="E32D91"/>
              </a:buClr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35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11816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Disadvantages of cam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b="1" dirty="0"/>
              <a:t>Installation</a:t>
            </a:r>
            <a:r>
              <a:rPr lang="en-GB" sz="2400" dirty="0"/>
              <a:t> and </a:t>
            </a:r>
            <a:r>
              <a:rPr lang="en-GB" sz="2400" b="1" dirty="0"/>
              <a:t>start-up costs </a:t>
            </a:r>
            <a:r>
              <a:rPr lang="en-GB" sz="2400" dirty="0"/>
              <a:t>can be </a:t>
            </a:r>
            <a:r>
              <a:rPr lang="en-GB" sz="2400" b="1" dirty="0"/>
              <a:t>high</a:t>
            </a:r>
            <a:r>
              <a:rPr lang="en-GB" sz="2400" dirty="0"/>
              <a:t>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b="1" dirty="0"/>
              <a:t>Skilled technicians are required </a:t>
            </a:r>
            <a:r>
              <a:rPr lang="en-GB" sz="2400" dirty="0"/>
              <a:t>for maintenance, resulting in high training costs.</a:t>
            </a:r>
          </a:p>
          <a:p>
            <a:pPr marL="0" indent="0">
              <a:buClr>
                <a:srgbClr val="E32D91"/>
              </a:buClr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01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83824" cy="2195712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Cim</a:t>
            </a:r>
            <a:r>
              <a:rPr lang="en-GB" dirty="0" smtClean="0">
                <a:solidFill>
                  <a:srgbClr val="FFFFFF"/>
                </a:solidFill>
              </a:rPr>
              <a:t>- computer integrated manufacturing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Modern manufacturing uses computer technology to organise and control the </a:t>
            </a:r>
            <a:r>
              <a:rPr lang="en-GB" sz="2400" b="1" dirty="0"/>
              <a:t>entire production processes</a:t>
            </a:r>
            <a:r>
              <a:rPr lang="en-GB" sz="2400" b="1" dirty="0" smtClean="0"/>
              <a:t>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en-GB" sz="2400" b="1" dirty="0"/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CAD and CAM systems form part of Computer Integrated Manufacturing system</a:t>
            </a:r>
            <a:r>
              <a:rPr lang="en-GB" sz="2400" dirty="0" smtClean="0"/>
              <a:t>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en-GB" sz="2400" dirty="0"/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In CIM systems, a number of aspects can be monitored including…</a:t>
            </a:r>
          </a:p>
          <a:p>
            <a:pPr marL="850895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E32D91"/>
              </a:buClr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prstClr val="black"/>
                </a:solidFill>
              </a:rPr>
              <a:t>Design Development</a:t>
            </a:r>
          </a:p>
          <a:p>
            <a:pPr marL="850895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E32D91"/>
              </a:buClr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prstClr val="black"/>
                </a:solidFill>
              </a:rPr>
              <a:t>Production Scheduling</a:t>
            </a:r>
          </a:p>
          <a:p>
            <a:pPr marL="850895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E32D91"/>
              </a:buClr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prstClr val="black"/>
                </a:solidFill>
              </a:rPr>
              <a:t>Machine Operations</a:t>
            </a:r>
          </a:p>
          <a:p>
            <a:pPr marL="850895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E32D91"/>
              </a:buClr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prstClr val="black"/>
                </a:solidFill>
              </a:rPr>
              <a:t>Assembly and Packaging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https://upload.wikimedia.org/wikipedia/commons/thumb/a/ac/NIST_Manufacturing_Systems_Integration_Program.jpg/800px-NIST_Manufacturing_Systems_Integration_Pr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0827"/>
            <a:ext cx="4101411" cy="252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FFFF"/>
                </a:solidFill>
              </a:rPr>
              <a:t>computer integrated manufacturing</a:t>
            </a:r>
            <a:endParaRPr lang="en-GB" sz="40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In a CIM system, the software on the central computer manages the system.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All computers can perform individually but also interact with the system.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8096" y="2804105"/>
            <a:ext cx="7383016" cy="3563222"/>
            <a:chOff x="768096" y="2804105"/>
            <a:chExt cx="7383016" cy="3563222"/>
          </a:xfrm>
        </p:grpSpPr>
        <p:sp>
          <p:nvSpPr>
            <p:cNvPr id="3" name="Rectangle 2"/>
            <p:cNvSpPr/>
            <p:nvPr/>
          </p:nvSpPr>
          <p:spPr>
            <a:xfrm>
              <a:off x="768096" y="2804105"/>
              <a:ext cx="7383016" cy="35632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78254" y="2972984"/>
              <a:ext cx="7239000" cy="3225463"/>
              <a:chOff x="1714500" y="3345656"/>
              <a:chExt cx="7239000" cy="3225463"/>
            </a:xfrm>
          </p:grpSpPr>
          <p:sp>
            <p:nvSpPr>
              <p:cNvPr id="8" name="Rectangle 226"/>
              <p:cNvSpPr>
                <a:spLocks noChangeArrowheads="1"/>
              </p:cNvSpPr>
              <p:nvPr/>
            </p:nvSpPr>
            <p:spPr bwMode="auto">
              <a:xfrm>
                <a:off x="1866900" y="3421856"/>
                <a:ext cx="15240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9" name="Rectangle 227"/>
              <p:cNvSpPr>
                <a:spLocks noChangeArrowheads="1"/>
              </p:cNvSpPr>
              <p:nvPr/>
            </p:nvSpPr>
            <p:spPr bwMode="auto">
              <a:xfrm>
                <a:off x="3848100" y="3421856"/>
                <a:ext cx="15240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0" name="Rectangle 228"/>
              <p:cNvSpPr>
                <a:spLocks noChangeArrowheads="1"/>
              </p:cNvSpPr>
              <p:nvPr/>
            </p:nvSpPr>
            <p:spPr bwMode="auto">
              <a:xfrm>
                <a:off x="1714500" y="5555456"/>
                <a:ext cx="15240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1" name="Rectangle 232"/>
              <p:cNvSpPr>
                <a:spLocks noChangeArrowheads="1"/>
              </p:cNvSpPr>
              <p:nvPr/>
            </p:nvSpPr>
            <p:spPr bwMode="auto">
              <a:xfrm>
                <a:off x="6591300" y="3345656"/>
                <a:ext cx="1447800" cy="1371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2" name="Line 233"/>
              <p:cNvSpPr>
                <a:spLocks noChangeShapeType="1"/>
              </p:cNvSpPr>
              <p:nvPr/>
            </p:nvSpPr>
            <p:spPr bwMode="auto">
              <a:xfrm>
                <a:off x="3390900" y="3802856"/>
                <a:ext cx="457200" cy="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3" name="Line 234"/>
              <p:cNvSpPr>
                <a:spLocks noChangeShapeType="1"/>
              </p:cNvSpPr>
              <p:nvPr/>
            </p:nvSpPr>
            <p:spPr bwMode="auto">
              <a:xfrm>
                <a:off x="2400300" y="5098256"/>
                <a:ext cx="5867400" cy="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4" name="Line 235"/>
              <p:cNvSpPr>
                <a:spLocks noChangeShapeType="1"/>
              </p:cNvSpPr>
              <p:nvPr/>
            </p:nvSpPr>
            <p:spPr bwMode="auto">
              <a:xfrm>
                <a:off x="2400300" y="5098256"/>
                <a:ext cx="0" cy="45720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5" name="Line 236"/>
              <p:cNvSpPr>
                <a:spLocks noChangeShapeType="1"/>
              </p:cNvSpPr>
              <p:nvPr/>
            </p:nvSpPr>
            <p:spPr bwMode="auto">
              <a:xfrm>
                <a:off x="4381500" y="5098256"/>
                <a:ext cx="0" cy="45720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6" name="Line 237"/>
              <p:cNvSpPr>
                <a:spLocks noChangeShapeType="1"/>
              </p:cNvSpPr>
              <p:nvPr/>
            </p:nvSpPr>
            <p:spPr bwMode="auto">
              <a:xfrm>
                <a:off x="6210300" y="5098256"/>
                <a:ext cx="0" cy="45720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7" name="Line 238"/>
              <p:cNvSpPr>
                <a:spLocks noChangeShapeType="1"/>
              </p:cNvSpPr>
              <p:nvPr/>
            </p:nvSpPr>
            <p:spPr bwMode="auto">
              <a:xfrm>
                <a:off x="8267700" y="5098256"/>
                <a:ext cx="0" cy="45720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8" name="Line 239"/>
              <p:cNvSpPr>
                <a:spLocks noChangeShapeType="1"/>
              </p:cNvSpPr>
              <p:nvPr/>
            </p:nvSpPr>
            <p:spPr bwMode="auto">
              <a:xfrm>
                <a:off x="5372100" y="3802856"/>
                <a:ext cx="457200" cy="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19" name="Line 240"/>
              <p:cNvSpPr>
                <a:spLocks noChangeShapeType="1"/>
              </p:cNvSpPr>
              <p:nvPr/>
            </p:nvSpPr>
            <p:spPr bwMode="auto">
              <a:xfrm>
                <a:off x="5829300" y="3802856"/>
                <a:ext cx="0" cy="129540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20" name="Text Box 241"/>
              <p:cNvSpPr txBox="1">
                <a:spLocks noChangeArrowheads="1"/>
              </p:cNvSpPr>
              <p:nvPr/>
            </p:nvSpPr>
            <p:spPr bwMode="auto">
              <a:xfrm>
                <a:off x="2019300" y="3574256"/>
                <a:ext cx="1143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 b="1" i="1">
                    <a:latin typeface="+mn-lt"/>
                  </a:rPr>
                  <a:t>Remote Manufacture</a:t>
                </a:r>
              </a:p>
            </p:txBody>
          </p:sp>
          <p:sp>
            <p:nvSpPr>
              <p:cNvPr id="21" name="Text Box 242"/>
              <p:cNvSpPr txBox="1">
                <a:spLocks noChangeArrowheads="1"/>
              </p:cNvSpPr>
              <p:nvPr/>
            </p:nvSpPr>
            <p:spPr bwMode="auto">
              <a:xfrm>
                <a:off x="4000500" y="3574256"/>
                <a:ext cx="1143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 b="1" i="1">
                    <a:latin typeface="+mn-lt"/>
                  </a:rPr>
                  <a:t>Network Systems</a:t>
                </a:r>
              </a:p>
            </p:txBody>
          </p:sp>
          <p:sp>
            <p:nvSpPr>
              <p:cNvPr id="22" name="Text Box 243"/>
              <p:cNvSpPr txBox="1">
                <a:spLocks noChangeArrowheads="1"/>
              </p:cNvSpPr>
              <p:nvPr/>
            </p:nvSpPr>
            <p:spPr bwMode="auto">
              <a:xfrm>
                <a:off x="1714500" y="5555456"/>
                <a:ext cx="1600200" cy="10156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200" b="1" i="1">
                    <a:latin typeface="+mn-lt"/>
                  </a:rPr>
                  <a:t>Product Research</a:t>
                </a:r>
              </a:p>
              <a:p>
                <a:r>
                  <a:rPr lang="en-GB" sz="1200" b="1" i="1">
                    <a:latin typeface="+mn-lt"/>
                  </a:rPr>
                  <a:t>Costing</a:t>
                </a:r>
              </a:p>
              <a:p>
                <a:r>
                  <a:rPr lang="en-GB" sz="1200" b="1" i="1">
                    <a:latin typeface="+mn-lt"/>
                  </a:rPr>
                  <a:t>Marketing</a:t>
                </a:r>
              </a:p>
              <a:p>
                <a:r>
                  <a:rPr lang="en-GB" sz="1200" b="1" i="1">
                    <a:latin typeface="+mn-lt"/>
                  </a:rPr>
                  <a:t>Product Information</a:t>
                </a:r>
              </a:p>
              <a:p>
                <a:r>
                  <a:rPr lang="en-GB" sz="1200" b="1" i="1">
                    <a:latin typeface="+mn-lt"/>
                  </a:rPr>
                  <a:t>Sales</a:t>
                </a:r>
              </a:p>
            </p:txBody>
          </p:sp>
          <p:sp>
            <p:nvSpPr>
              <p:cNvPr id="23" name="Text Box 247"/>
              <p:cNvSpPr txBox="1">
                <a:spLocks noChangeArrowheads="1"/>
              </p:cNvSpPr>
              <p:nvPr/>
            </p:nvSpPr>
            <p:spPr bwMode="auto">
              <a:xfrm>
                <a:off x="6743700" y="3802856"/>
                <a:ext cx="11430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200" b="1" i="1" u="sng" dirty="0">
                    <a:latin typeface="+mn-lt"/>
                  </a:rPr>
                  <a:t>CIM Database</a:t>
                </a:r>
              </a:p>
            </p:txBody>
          </p:sp>
          <p:sp>
            <p:nvSpPr>
              <p:cNvPr id="24" name="Rectangle 248"/>
              <p:cNvSpPr>
                <a:spLocks noChangeArrowheads="1"/>
              </p:cNvSpPr>
              <p:nvPr/>
            </p:nvSpPr>
            <p:spPr bwMode="auto">
              <a:xfrm>
                <a:off x="3619500" y="5555456"/>
                <a:ext cx="1524000" cy="990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25" name="Rectangle 249"/>
              <p:cNvSpPr>
                <a:spLocks noChangeArrowheads="1"/>
              </p:cNvSpPr>
              <p:nvPr/>
            </p:nvSpPr>
            <p:spPr bwMode="auto">
              <a:xfrm>
                <a:off x="5448300" y="5555456"/>
                <a:ext cx="15240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26" name="Rectangle 250"/>
              <p:cNvSpPr>
                <a:spLocks noChangeArrowheads="1"/>
              </p:cNvSpPr>
              <p:nvPr/>
            </p:nvSpPr>
            <p:spPr bwMode="auto">
              <a:xfrm>
                <a:off x="7353300" y="5555456"/>
                <a:ext cx="1524000" cy="990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27" name="Text Box 251"/>
              <p:cNvSpPr txBox="1">
                <a:spLocks noChangeArrowheads="1"/>
              </p:cNvSpPr>
              <p:nvPr/>
            </p:nvSpPr>
            <p:spPr bwMode="auto">
              <a:xfrm>
                <a:off x="3619500" y="5555456"/>
                <a:ext cx="16002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200" b="1" i="1" dirty="0">
                    <a:latin typeface="+mn-lt"/>
                  </a:rPr>
                  <a:t>Production Planning</a:t>
                </a:r>
              </a:p>
              <a:p>
                <a:r>
                  <a:rPr lang="en-GB" sz="1200" b="1" i="1" dirty="0">
                    <a:latin typeface="+mn-lt"/>
                  </a:rPr>
                  <a:t>Material Handling</a:t>
                </a:r>
              </a:p>
              <a:p>
                <a:r>
                  <a:rPr lang="en-GB" sz="1200" b="1" i="1" dirty="0">
                    <a:latin typeface="+mn-lt"/>
                  </a:rPr>
                  <a:t>Production Control</a:t>
                </a:r>
              </a:p>
              <a:p>
                <a:r>
                  <a:rPr lang="en-GB" sz="1200" b="1" i="1" dirty="0">
                    <a:latin typeface="+mn-lt"/>
                  </a:rPr>
                  <a:t>Stock Inventory</a:t>
                </a:r>
              </a:p>
              <a:p>
                <a:r>
                  <a:rPr lang="en-GB" sz="1200" b="1" i="1" dirty="0">
                    <a:latin typeface="+mn-lt"/>
                  </a:rPr>
                  <a:t>Quality Control Data</a:t>
                </a:r>
              </a:p>
            </p:txBody>
          </p:sp>
          <p:sp>
            <p:nvSpPr>
              <p:cNvPr id="28" name="Text Box 252"/>
              <p:cNvSpPr txBox="1">
                <a:spLocks noChangeArrowheads="1"/>
              </p:cNvSpPr>
              <p:nvPr/>
            </p:nvSpPr>
            <p:spPr bwMode="auto">
              <a:xfrm>
                <a:off x="5448300" y="5555456"/>
                <a:ext cx="1600200" cy="8309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200" b="1" i="1">
                    <a:latin typeface="+mn-lt"/>
                  </a:rPr>
                  <a:t>Design</a:t>
                </a:r>
              </a:p>
              <a:p>
                <a:r>
                  <a:rPr lang="en-GB" sz="1200" b="1" i="1">
                    <a:latin typeface="+mn-lt"/>
                  </a:rPr>
                  <a:t>Analysis</a:t>
                </a:r>
              </a:p>
              <a:p>
                <a:r>
                  <a:rPr lang="en-GB" sz="1200" b="1" i="1">
                    <a:latin typeface="+mn-lt"/>
                  </a:rPr>
                  <a:t>Modelling</a:t>
                </a:r>
              </a:p>
              <a:p>
                <a:r>
                  <a:rPr lang="en-GB" sz="1200" b="1" i="1">
                    <a:latin typeface="+mn-lt"/>
                  </a:rPr>
                  <a:t>Material Data</a:t>
                </a:r>
              </a:p>
            </p:txBody>
          </p:sp>
          <p:sp>
            <p:nvSpPr>
              <p:cNvPr id="29" name="Text Box 253"/>
              <p:cNvSpPr txBox="1">
                <a:spLocks noChangeArrowheads="1"/>
              </p:cNvSpPr>
              <p:nvPr/>
            </p:nvSpPr>
            <p:spPr bwMode="auto">
              <a:xfrm>
                <a:off x="7277100" y="5555456"/>
                <a:ext cx="16764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200" b="1" i="1">
                    <a:latin typeface="+mn-lt"/>
                  </a:rPr>
                  <a:t>Manufacturing</a:t>
                </a:r>
              </a:p>
              <a:p>
                <a:r>
                  <a:rPr lang="en-GB" sz="1200" b="1" i="1">
                    <a:latin typeface="+mn-lt"/>
                  </a:rPr>
                  <a:t>Process Planning</a:t>
                </a:r>
              </a:p>
              <a:p>
                <a:r>
                  <a:rPr lang="en-GB" sz="1200" b="1" i="1">
                    <a:latin typeface="+mn-lt"/>
                  </a:rPr>
                  <a:t>CNC Machine Control</a:t>
                </a:r>
              </a:p>
              <a:p>
                <a:r>
                  <a:rPr lang="en-GB" sz="1200" b="1" i="1">
                    <a:latin typeface="+mn-lt"/>
                  </a:rPr>
                  <a:t>Robotic Control</a:t>
                </a:r>
              </a:p>
            </p:txBody>
          </p:sp>
          <p:sp>
            <p:nvSpPr>
              <p:cNvPr id="30" name="Line 254"/>
              <p:cNvSpPr>
                <a:spLocks noChangeShapeType="1"/>
              </p:cNvSpPr>
              <p:nvPr/>
            </p:nvSpPr>
            <p:spPr bwMode="auto">
              <a:xfrm>
                <a:off x="7048500" y="4717256"/>
                <a:ext cx="0" cy="38100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  <p:sp>
            <p:nvSpPr>
              <p:cNvPr id="31" name="Line 255"/>
              <p:cNvSpPr>
                <a:spLocks noChangeShapeType="1"/>
              </p:cNvSpPr>
              <p:nvPr/>
            </p:nvSpPr>
            <p:spPr bwMode="auto">
              <a:xfrm>
                <a:off x="7505700" y="4717256"/>
                <a:ext cx="0" cy="381000"/>
              </a:xfrm>
              <a:prstGeom prst="lin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1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Advantages of </a:t>
            </a:r>
            <a:r>
              <a:rPr lang="en-GB" sz="3600" dirty="0" err="1" smtClean="0">
                <a:solidFill>
                  <a:srgbClr val="FFFFFF"/>
                </a:solidFill>
              </a:rPr>
              <a:t>cim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All data and </a:t>
            </a:r>
            <a:r>
              <a:rPr lang="en-GB" sz="2400" b="1" dirty="0"/>
              <a:t>information can be exchanged quickly </a:t>
            </a:r>
            <a:r>
              <a:rPr lang="en-GB" sz="2400" dirty="0"/>
              <a:t>via computers and networks.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The overall </a:t>
            </a:r>
            <a:r>
              <a:rPr lang="en-GB" sz="2400" b="1" dirty="0"/>
              <a:t>time</a:t>
            </a:r>
            <a:r>
              <a:rPr lang="en-GB" sz="2400" dirty="0"/>
              <a:t> to develop and manufacture products is </a:t>
            </a:r>
            <a:r>
              <a:rPr lang="en-GB" sz="2400" b="1" dirty="0"/>
              <a:t>vastly reduced</a:t>
            </a:r>
            <a:r>
              <a:rPr lang="en-GB" sz="2400" dirty="0"/>
              <a:t>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quality</a:t>
            </a:r>
            <a:r>
              <a:rPr lang="en-GB" sz="2400" dirty="0"/>
              <a:t> and </a:t>
            </a:r>
            <a:r>
              <a:rPr lang="en-GB" sz="2400" b="1" dirty="0"/>
              <a:t>reliability</a:t>
            </a:r>
            <a:r>
              <a:rPr lang="en-GB" sz="2400" dirty="0"/>
              <a:t> of products has been </a:t>
            </a:r>
            <a:r>
              <a:rPr lang="en-GB" sz="2400" b="1" dirty="0"/>
              <a:t>increased</a:t>
            </a:r>
            <a:r>
              <a:rPr lang="en-GB" sz="2400" dirty="0"/>
              <a:t> significantly.</a:t>
            </a:r>
          </a:p>
          <a:p>
            <a:pPr marL="380996" lvl="0" indent="-380996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itchFamily="34" charset="0"/>
              <a:buChar char="•"/>
            </a:pPr>
            <a:r>
              <a:rPr lang="en-GB" sz="2400" dirty="0"/>
              <a:t>Savings in </a:t>
            </a:r>
            <a:r>
              <a:rPr lang="en-GB" sz="2400" b="1" dirty="0"/>
              <a:t>time</a:t>
            </a:r>
            <a:r>
              <a:rPr lang="en-GB" sz="2400" dirty="0"/>
              <a:t>, </a:t>
            </a:r>
            <a:r>
              <a:rPr lang="en-GB" sz="2400" b="1" dirty="0"/>
              <a:t>materials</a:t>
            </a:r>
            <a:r>
              <a:rPr lang="en-GB" sz="2400" dirty="0"/>
              <a:t> and </a:t>
            </a:r>
            <a:r>
              <a:rPr lang="en-GB" sz="2400" b="1" dirty="0"/>
              <a:t>labour</a:t>
            </a:r>
            <a:r>
              <a:rPr lang="en-GB" sz="2400" dirty="0"/>
              <a:t> result in </a:t>
            </a:r>
            <a:r>
              <a:rPr lang="en-GB" sz="2400" b="1" dirty="0"/>
              <a:t>cost</a:t>
            </a:r>
            <a:r>
              <a:rPr lang="en-GB" sz="2400" dirty="0"/>
              <a:t> </a:t>
            </a:r>
            <a:r>
              <a:rPr lang="en-GB" sz="2400" b="1" dirty="0"/>
              <a:t>savings</a:t>
            </a:r>
            <a:r>
              <a:rPr lang="en-GB" sz="2400" dirty="0"/>
              <a:t> for the consumer</a:t>
            </a:r>
            <a:r>
              <a:rPr lang="en-GB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Clr>
                <a:srgbClr val="E32D91"/>
              </a:buClr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23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Use of </a:t>
            </a:r>
            <a:r>
              <a:rPr lang="en-GB" sz="3600" dirty="0" err="1" smtClean="0">
                <a:solidFill>
                  <a:srgbClr val="FFFFFF"/>
                </a:solidFill>
              </a:rPr>
              <a:t>cim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CIM systems are now crucial due to the demand for technologically advanced subjects.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CIM systems have allowed the storing, sharing and translation of information to be instantaneous.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https://upload.wikimedia.org/wikipedia/commons/thumb/7/74/Volkswagen_W16.jpg/800px-Volkswagen_W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1972"/>
            <a:ext cx="4101412" cy="2286000"/>
          </a:xfrm>
          <a:prstGeom prst="rect">
            <a:avLst/>
          </a:prstGeom>
          <a:noFill/>
        </p:spPr>
      </p:pic>
      <p:pic>
        <p:nvPicPr>
          <p:cNvPr id="8" name="Picture 4" descr="Play preview vid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7972"/>
            <a:ext cx="4101412" cy="248637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2" y="4387972"/>
            <a:ext cx="5042588" cy="24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2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Rapid Prototyping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b="1" dirty="0" smtClean="0"/>
              <a:t>Rapid prototyping is a CAD/CAM process that generates a 3D model instantly from a Computer aided drawing.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b="1" dirty="0" smtClean="0"/>
              <a:t>Advantages include-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Reasonably fast to produce a prototype.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The prototype can be made from the actual material the product is made from.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The level of accuracy is extremely high.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Moving parts can be created (Unlike models).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Models can be adapted and reproduced quickly.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The client can see the product as a high quality prototype.</a:t>
            </a:r>
            <a:endParaRPr lang="en-GB" sz="2000" dirty="0"/>
          </a:p>
        </p:txBody>
      </p:sp>
      <p:pic>
        <p:nvPicPr>
          <p:cNvPr id="13" name="Picture 2" descr="https://engineeringproductdesign.com/wp-content/uploads/high-fidelity-prototy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6" y="3971924"/>
            <a:ext cx="4104466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Rapid Prototyping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b="1" dirty="0" smtClean="0"/>
              <a:t>Disadvantages include-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Added initial costs.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Some rapid prototyping processes are still expensive and not economical.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Requires skilled labour.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Overlooking key features that can not be prototyped.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dirty="0" smtClean="0"/>
              <a:t>End user confusion, customers mistaking it for the finished product.</a:t>
            </a:r>
          </a:p>
        </p:txBody>
      </p:sp>
      <p:pic>
        <p:nvPicPr>
          <p:cNvPr id="14" name="Picture 2" descr="Rapid prototy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4509120"/>
            <a:ext cx="914055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768095" y="585216"/>
            <a:ext cx="333331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tx1"/>
                </a:solidFill>
              </a:rPr>
              <a:t>Rapid Prototyping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93392" y="260648"/>
            <a:ext cx="4599088" cy="64807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w Cen MT" panose="020B0602020104020603" pitchFamily="34" charset="0"/>
              <a:buNone/>
            </a:pPr>
            <a:r>
              <a:rPr lang="en-GB" sz="2400" b="1" smtClean="0"/>
              <a:t>Disadvantages include-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smtClean="0"/>
              <a:t>Added initial costs.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smtClean="0"/>
              <a:t>Some rapid prototyping processes are still expensive and not economical.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smtClean="0"/>
              <a:t>Requires skilled labour.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smtClean="0"/>
              <a:t>Overlooking key features that can not be prototyped.</a:t>
            </a:r>
          </a:p>
          <a:p>
            <a:pPr marL="516636" lvl="1" indent="-34290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sz="2000" b="1" smtClean="0"/>
              <a:t>End user confusion, customers mistaking it for the finished product.</a:t>
            </a:r>
            <a:endParaRPr lang="en-GB" sz="2000" b="1" dirty="0" smtClean="0"/>
          </a:p>
        </p:txBody>
      </p:sp>
      <p:pic>
        <p:nvPicPr>
          <p:cNvPr id="13" name="Picture 2" descr="Rapid prototy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4509120"/>
            <a:ext cx="914055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3d printing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>
            <a:normAutofit/>
          </a:bodyPr>
          <a:lstStyle/>
          <a:p>
            <a:pPr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b="1" dirty="0" smtClean="0"/>
              <a:t> 3D printing is becoming more affordable and popular as a manufacturing technique.</a:t>
            </a:r>
          </a:p>
          <a:p>
            <a:pPr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000" b="1" dirty="0" smtClean="0"/>
              <a:t>Advantages include-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b="1" dirty="0" smtClean="0"/>
              <a:t>Flexible designs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b="1" dirty="0" smtClean="0"/>
              <a:t>Rapid prototyping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b="1" dirty="0" smtClean="0"/>
              <a:t>Print on demand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b="1" dirty="0" smtClean="0"/>
              <a:t>Strong and lightweight parts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b="1" dirty="0" smtClean="0"/>
              <a:t>Minimises waste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b="1" dirty="0" smtClean="0"/>
              <a:t>Cost effective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b="1" dirty="0" smtClean="0"/>
              <a:t>Ease of access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b="1" dirty="0" smtClean="0"/>
              <a:t>Environmentally friendly (reduces material waste/recyclable waste)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9850"/>
            <a:ext cx="4101410" cy="424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013176"/>
            <a:ext cx="3888432" cy="13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Learning </a:t>
            </a:r>
            <a:r>
              <a:rPr lang="en-GB" sz="2400" dirty="0"/>
              <a:t>about the influences of computers on Design and Manufacturing</a:t>
            </a:r>
            <a:r>
              <a:rPr lang="en-GB" sz="2400" dirty="0" smtClean="0"/>
              <a:t>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Explain </a:t>
            </a:r>
            <a:r>
              <a:rPr lang="en-GB" sz="2400" dirty="0"/>
              <a:t>the impact of computers on design and manufacturing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Understand and explain: CAD, CAM and CIM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3d printing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850608" cy="6480720"/>
          </a:xfrm>
        </p:spPr>
        <p:txBody>
          <a:bodyPr>
            <a:normAutofit/>
          </a:bodyPr>
          <a:lstStyle/>
          <a:p>
            <a:pPr mar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b="1" dirty="0" smtClean="0"/>
              <a:t>Disa</a:t>
            </a:r>
            <a:r>
              <a:rPr lang="en-GB" sz="2000" b="1" dirty="0" smtClean="0"/>
              <a:t>dvantages include-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b="1" dirty="0" smtClean="0"/>
              <a:t>Limited materials can be used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b="1" dirty="0" smtClean="0"/>
              <a:t>Restricted build size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b="1" dirty="0" smtClean="0"/>
              <a:t>Large volumes are not as cost effective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b="1" dirty="0" smtClean="0"/>
              <a:t>Design inaccuracies</a:t>
            </a:r>
          </a:p>
          <a:p>
            <a:pPr lvl="1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en-GB" b="1" dirty="0" smtClean="0"/>
              <a:t>Copy right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2" y="3212976"/>
            <a:ext cx="4122302" cy="3645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526612"/>
            <a:ext cx="4771292" cy="27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Higher past paper question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i="1" dirty="0" smtClean="0"/>
              <a:t>Explain the benefits of using computerised systems in the design and manufacture of modern products.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 smtClean="0"/>
              <a:t>(4 marks)</a:t>
            </a:r>
          </a:p>
        </p:txBody>
      </p:sp>
    </p:spTree>
    <p:extLst>
      <p:ext uri="{BB962C8B-B14F-4D97-AF65-F5344CB8AC3E}">
        <p14:creationId xmlns:p14="http://schemas.microsoft.com/office/powerpoint/2010/main" val="32594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What is CAD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8006" y="332656"/>
            <a:ext cx="4599088" cy="6292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Computer Aided Design </a:t>
            </a:r>
            <a:r>
              <a:rPr lang="en-GB" sz="2400" dirty="0"/>
              <a:t>(CAD) is a system which allows the user to input design information.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i="1" dirty="0"/>
              <a:t>Shapes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i="1" dirty="0"/>
              <a:t>Forms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i="1" dirty="0"/>
              <a:t>Materials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i="1" dirty="0"/>
              <a:t>Sizes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GB" sz="2400" i="1" dirty="0"/>
              <a:t>Tolerances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GB" sz="2400" i="1" dirty="0"/>
              <a:t>C</a:t>
            </a:r>
            <a:r>
              <a:rPr lang="en-GB" sz="2400" i="1" dirty="0" smtClean="0"/>
              <a:t>an </a:t>
            </a:r>
            <a:r>
              <a:rPr lang="en-GB" sz="2400" i="1" dirty="0"/>
              <a:t>all be added as design criteria.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Standard components </a:t>
            </a:r>
            <a:r>
              <a:rPr lang="en-GB" sz="2400" dirty="0"/>
              <a:t>can be stored in a library to save time.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Simulations</a:t>
            </a:r>
            <a:r>
              <a:rPr lang="en-GB" sz="2400" dirty="0"/>
              <a:t> can be performed to test </a:t>
            </a:r>
            <a:r>
              <a:rPr lang="en-GB" sz="2400" dirty="0" smtClean="0"/>
              <a:t>behaviours, </a:t>
            </a:r>
            <a:r>
              <a:rPr lang="en-GB" sz="2400" dirty="0"/>
              <a:t>properties and to identify </a:t>
            </a:r>
            <a:r>
              <a:rPr lang="en-GB" sz="2400" dirty="0" smtClean="0"/>
              <a:t>errors.</a:t>
            </a:r>
            <a:endParaRPr lang="en-GB" sz="2400" b="1" dirty="0"/>
          </a:p>
        </p:txBody>
      </p:sp>
      <p:pic>
        <p:nvPicPr>
          <p:cNvPr id="1028" name="Picture 4" descr="https://www.3dnatives.com/en/wp-content/uploads/sites/2/solid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416"/>
            <a:ext cx="4101411" cy="2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The rise of CAD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Almost all design work is carried out using CAD systems.</a:t>
            </a:r>
            <a:endParaRPr lang="en-GB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Whilst </a:t>
            </a:r>
            <a:r>
              <a:rPr lang="en-GB" sz="2400" dirty="0"/>
              <a:t>initial ideas may be sketched manually, CAD systems allow designs to be represented in 2D and 3D.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smtClean="0"/>
              <a:t>Even </a:t>
            </a:r>
            <a:r>
              <a:rPr lang="en-GB" sz="2400" dirty="0"/>
              <a:t>in schools, CAD systems are crucial in Craft, Design &amp; Technology based subjects.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Image result for 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410" y="4077072"/>
            <a:ext cx="5042589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Advantages of CAD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Development </a:t>
            </a:r>
            <a:r>
              <a:rPr lang="en-GB" sz="2400" b="1" dirty="0"/>
              <a:t>time </a:t>
            </a:r>
            <a:r>
              <a:rPr lang="en-GB" sz="2400" dirty="0"/>
              <a:t>is reduced drastically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Quality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r>
              <a:rPr lang="en-GB" sz="2400" b="1" dirty="0"/>
              <a:t>accuracy</a:t>
            </a:r>
            <a:r>
              <a:rPr lang="en-GB" sz="2400" dirty="0"/>
              <a:t> of design work is increased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Improvements </a:t>
            </a:r>
            <a:r>
              <a:rPr lang="en-GB" sz="2400" dirty="0"/>
              <a:t>are </a:t>
            </a:r>
            <a:r>
              <a:rPr lang="en-GB" sz="2400" b="1" dirty="0"/>
              <a:t>easily identified </a:t>
            </a:r>
            <a:r>
              <a:rPr lang="en-GB" sz="2400" dirty="0"/>
              <a:t>and </a:t>
            </a:r>
            <a:r>
              <a:rPr lang="en-GB" sz="2400" b="1" dirty="0"/>
              <a:t>quickly implemented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Data </a:t>
            </a:r>
            <a:r>
              <a:rPr lang="en-GB" sz="2400" dirty="0"/>
              <a:t>is </a:t>
            </a:r>
            <a:r>
              <a:rPr lang="en-GB" sz="2400" b="1" dirty="0"/>
              <a:t>easily</a:t>
            </a:r>
            <a:r>
              <a:rPr lang="en-GB" sz="2400" dirty="0"/>
              <a:t> </a:t>
            </a:r>
            <a:r>
              <a:rPr lang="en-GB" sz="2400" b="1" dirty="0"/>
              <a:t>stored</a:t>
            </a:r>
            <a:r>
              <a:rPr lang="en-GB" sz="2400" dirty="0"/>
              <a:t>, </a:t>
            </a:r>
            <a:r>
              <a:rPr lang="en-GB" sz="2400" b="1" dirty="0"/>
              <a:t>retrieved</a:t>
            </a:r>
            <a:r>
              <a:rPr lang="en-GB" sz="2400" dirty="0"/>
              <a:t> and </a:t>
            </a:r>
            <a:r>
              <a:rPr lang="en-GB" sz="2400" b="1" dirty="0"/>
              <a:t>shared</a:t>
            </a:r>
            <a:r>
              <a:rPr lang="en-GB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Design </a:t>
            </a:r>
            <a:r>
              <a:rPr lang="en-GB" sz="2400" dirty="0"/>
              <a:t>work is </a:t>
            </a:r>
            <a:r>
              <a:rPr lang="en-GB" sz="2400" b="1" dirty="0"/>
              <a:t>better integrated </a:t>
            </a:r>
            <a:r>
              <a:rPr lang="en-GB" sz="2400" dirty="0"/>
              <a:t>in to manufacturing systems.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5931"/>
            <a:ext cx="4101411" cy="263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1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Disadvantages of Cad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r>
              <a:rPr lang="en-GB" sz="2400" b="1" dirty="0"/>
              <a:t>Initial setup costs are high </a:t>
            </a:r>
            <a:r>
              <a:rPr lang="en-GB" sz="2400" dirty="0"/>
              <a:t>and software is expensive</a:t>
            </a:r>
            <a:r>
              <a:rPr lang="en-GB" sz="2400" dirty="0" smtClean="0"/>
              <a:t>.</a:t>
            </a:r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r>
              <a:rPr lang="en-GB" sz="2400" dirty="0"/>
              <a:t>Software must be </a:t>
            </a:r>
            <a:r>
              <a:rPr lang="en-GB" sz="2400" b="1" dirty="0"/>
              <a:t>updated</a:t>
            </a:r>
            <a:r>
              <a:rPr lang="en-GB" sz="2400" dirty="0"/>
              <a:t> regularly</a:t>
            </a:r>
            <a:r>
              <a:rPr lang="en-GB" sz="2400" dirty="0" smtClean="0"/>
              <a:t>.</a:t>
            </a:r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r>
              <a:rPr lang="en-GB" sz="2400" dirty="0" smtClean="0"/>
              <a:t>Staff </a:t>
            </a:r>
            <a:r>
              <a:rPr lang="en-GB" sz="2400" dirty="0"/>
              <a:t>require </a:t>
            </a:r>
            <a:r>
              <a:rPr lang="en-GB" sz="2400" b="1" dirty="0"/>
              <a:t>training</a:t>
            </a:r>
            <a:r>
              <a:rPr lang="en-GB" sz="2400" dirty="0"/>
              <a:t> which is costly</a:t>
            </a:r>
            <a:r>
              <a:rPr lang="en-GB" sz="2400" dirty="0" smtClean="0"/>
              <a:t>.</a:t>
            </a:r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2D91"/>
              </a:buClr>
              <a:buSzTx/>
              <a:buFont typeface="Arial" panose="020B0604020202020204" pitchFamily="34" charset="0"/>
              <a:buChar char="•"/>
            </a:pPr>
            <a:r>
              <a:rPr lang="en-GB" sz="2400" dirty="0"/>
              <a:t>Difficult to </a:t>
            </a:r>
            <a:r>
              <a:rPr lang="en-GB" sz="2400" b="1" dirty="0"/>
              <a:t>manage</a:t>
            </a:r>
            <a:r>
              <a:rPr lang="en-GB" sz="2400" dirty="0"/>
              <a:t> intellectual property rights when information is stored centrally.</a:t>
            </a:r>
          </a:p>
          <a:p>
            <a:pPr>
              <a:buClr>
                <a:srgbClr val="E32D91"/>
              </a:buCl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buClr>
                <a:srgbClr val="E32D91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26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What is cam?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b="1" dirty="0"/>
              <a:t>Computer Aided Manufacture </a:t>
            </a:r>
            <a:r>
              <a:rPr lang="en-GB" sz="2400" dirty="0"/>
              <a:t>or CAM is a manufacturing system where machinery and equipment is controlled by computer.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The use of computers in manufacturing with </a:t>
            </a:r>
            <a:r>
              <a:rPr lang="en-GB" sz="2400" b="1" dirty="0"/>
              <a:t>Computer Numerical Control </a:t>
            </a:r>
            <a:r>
              <a:rPr lang="en-GB" sz="2400" dirty="0"/>
              <a:t>(CNC) systems in the 1960s.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CNC systems used complex numerical commands to manage machinery and tooling.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/>
              <a:t>However, the </a:t>
            </a:r>
            <a:r>
              <a:rPr lang="en-GB" sz="2400" b="1" dirty="0"/>
              <a:t>setup cost was very high</a:t>
            </a:r>
            <a:r>
              <a:rPr lang="en-GB" sz="2400" dirty="0" smtClean="0"/>
              <a:t>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 smtClean="0"/>
              <a:t>CNC video-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GB" sz="2400" dirty="0" smtClean="0">
                <a:solidFill>
                  <a:srgbClr val="0070C0"/>
                </a:solidFill>
                <a:hlinkClick r:id="rId2"/>
              </a:rPr>
              <a:t>www.youtube.com/watch?v=lEyNWtM6MW4</a:t>
            </a:r>
            <a:endParaRPr lang="en-GB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2" descr="Maximising the potential of CNC routing technology"/>
          <p:cNvPicPr>
            <a:picLocks noChangeAspect="1" noChangeArrowheads="1"/>
          </p:cNvPicPr>
          <p:nvPr/>
        </p:nvPicPr>
        <p:blipFill>
          <a:blip r:embed="rId3" cstate="print"/>
          <a:srcRect l="46252"/>
          <a:stretch>
            <a:fillRect/>
          </a:stretch>
        </p:blipFill>
        <p:spPr bwMode="auto">
          <a:xfrm>
            <a:off x="0" y="4221088"/>
            <a:ext cx="4101410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8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3333315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Evolution of cam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>
                <a:cs typeface="Calibri" panose="020F0502020204030204" pitchFamily="34" charset="0"/>
              </a:rPr>
              <a:t>Now it is possible for even the smallest manufacturers to use CAM systems.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>
                <a:cs typeface="Calibri" panose="020F0502020204030204" pitchFamily="34" charset="0"/>
              </a:rPr>
              <a:t>High powered computers are widely available at affordable prices and electronic/cloud storage means instructions/commands can be programmed quicker.</a:t>
            </a:r>
          </a:p>
          <a:p>
            <a:pPr marL="0" lvl="0" indent="0" defTabSz="101599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en-GB" sz="2400" dirty="0">
                <a:cs typeface="Calibri" panose="020F0502020204030204" pitchFamily="34" charset="0"/>
              </a:rPr>
              <a:t>Designs and modifications can be implemented more quickly and the design process is more responsive to consumer needs</a:t>
            </a:r>
            <a:r>
              <a:rPr lang="en-GB" sz="2400" dirty="0" smtClean="0">
                <a:cs typeface="Calibri" panose="020F0502020204030204" pitchFamily="34" charset="0"/>
              </a:rPr>
              <a:t>.</a:t>
            </a:r>
            <a:endParaRPr lang="en-GB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Evolution of cam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938" y="1740724"/>
            <a:ext cx="9080062" cy="5042878"/>
            <a:chOff x="952938" y="2149475"/>
            <a:chExt cx="9080062" cy="5360988"/>
          </a:xfrm>
        </p:grpSpPr>
        <p:pic>
          <p:nvPicPr>
            <p:cNvPr id="7" name="Picture 225" descr="CADCAM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0" y="4953000"/>
              <a:ext cx="3810000" cy="255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205"/>
            <p:cNvSpPr>
              <a:spLocks noChangeArrowheads="1"/>
            </p:cNvSpPr>
            <p:nvPr/>
          </p:nvSpPr>
          <p:spPr bwMode="auto">
            <a:xfrm>
              <a:off x="4241800" y="2149475"/>
              <a:ext cx="1524000" cy="914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9" name="Text Box 208"/>
            <p:cNvSpPr txBox="1">
              <a:spLocks noChangeArrowheads="1"/>
            </p:cNvSpPr>
            <p:nvPr/>
          </p:nvSpPr>
          <p:spPr bwMode="auto">
            <a:xfrm>
              <a:off x="4394200" y="2209800"/>
              <a:ext cx="121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latin typeface="+mn-lt"/>
                </a:rPr>
                <a:t>Machine Program Input</a:t>
              </a:r>
            </a:p>
          </p:txBody>
        </p:sp>
        <p:sp>
          <p:nvSpPr>
            <p:cNvPr id="10" name="Rectangle 204"/>
            <p:cNvSpPr>
              <a:spLocks noChangeArrowheads="1"/>
            </p:cNvSpPr>
            <p:nvPr/>
          </p:nvSpPr>
          <p:spPr bwMode="auto">
            <a:xfrm>
              <a:off x="4241800" y="3597275"/>
              <a:ext cx="1524000" cy="914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1" name="Rectangle 206"/>
            <p:cNvSpPr>
              <a:spLocks noChangeArrowheads="1"/>
            </p:cNvSpPr>
            <p:nvPr/>
          </p:nvSpPr>
          <p:spPr bwMode="auto">
            <a:xfrm>
              <a:off x="7061200" y="3597275"/>
              <a:ext cx="1524000" cy="914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00">
                <a:latin typeface="+mn-lt"/>
              </a:endParaRPr>
            </a:p>
          </p:txBody>
        </p:sp>
        <p:sp>
          <p:nvSpPr>
            <p:cNvPr id="12" name="Rectangle 207"/>
            <p:cNvSpPr>
              <a:spLocks noChangeArrowheads="1"/>
            </p:cNvSpPr>
            <p:nvPr/>
          </p:nvSpPr>
          <p:spPr bwMode="auto">
            <a:xfrm>
              <a:off x="1346200" y="3597275"/>
              <a:ext cx="1524000" cy="914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3" name="Text Box 209"/>
            <p:cNvSpPr txBox="1">
              <a:spLocks noChangeArrowheads="1"/>
            </p:cNvSpPr>
            <p:nvPr/>
          </p:nvSpPr>
          <p:spPr bwMode="auto">
            <a:xfrm>
              <a:off x="1499813" y="3843988"/>
              <a:ext cx="1384989" cy="359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 smtClean="0">
                  <a:latin typeface="+mn-lt"/>
                </a:rPr>
                <a:t>CAD </a:t>
              </a:r>
              <a:r>
                <a:rPr lang="en-GB" sz="1600" b="1" dirty="0">
                  <a:latin typeface="+mn-lt"/>
                </a:rPr>
                <a:t>System</a:t>
              </a:r>
            </a:p>
          </p:txBody>
        </p:sp>
        <p:sp>
          <p:nvSpPr>
            <p:cNvPr id="14" name="Text Box 210"/>
            <p:cNvSpPr txBox="1">
              <a:spLocks noChangeArrowheads="1"/>
            </p:cNvSpPr>
            <p:nvPr/>
          </p:nvSpPr>
          <p:spPr bwMode="auto">
            <a:xfrm>
              <a:off x="4394200" y="3758625"/>
              <a:ext cx="1219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latin typeface="+mn-lt"/>
                </a:rPr>
                <a:t>Computer (Controller)</a:t>
              </a:r>
            </a:p>
          </p:txBody>
        </p:sp>
        <p:sp>
          <p:nvSpPr>
            <p:cNvPr id="15" name="Text Box 211"/>
            <p:cNvSpPr txBox="1">
              <a:spLocks noChangeArrowheads="1"/>
            </p:cNvSpPr>
            <p:nvPr/>
          </p:nvSpPr>
          <p:spPr bwMode="auto">
            <a:xfrm>
              <a:off x="7213600" y="3758625"/>
              <a:ext cx="1219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latin typeface="+mn-lt"/>
                </a:rPr>
                <a:t>Machine Tool(s)</a:t>
              </a:r>
            </a:p>
          </p:txBody>
        </p:sp>
        <p:sp>
          <p:nvSpPr>
            <p:cNvPr id="16" name="Text Box 212"/>
            <p:cNvSpPr txBox="1">
              <a:spLocks noChangeArrowheads="1"/>
            </p:cNvSpPr>
            <p:nvPr/>
          </p:nvSpPr>
          <p:spPr bwMode="auto">
            <a:xfrm>
              <a:off x="952938" y="4968875"/>
              <a:ext cx="2590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+mn-lt"/>
                </a:rPr>
                <a:t>Detailed working drawing(s)</a:t>
              </a:r>
            </a:p>
          </p:txBody>
        </p:sp>
        <p:sp>
          <p:nvSpPr>
            <p:cNvPr id="17" name="Text Box 213"/>
            <p:cNvSpPr txBox="1">
              <a:spLocks noChangeArrowheads="1"/>
            </p:cNvSpPr>
            <p:nvPr/>
          </p:nvSpPr>
          <p:spPr bwMode="auto">
            <a:xfrm>
              <a:off x="6946900" y="4968875"/>
              <a:ext cx="17526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+mn-lt"/>
                </a:rPr>
                <a:t>Production Output</a:t>
              </a:r>
            </a:p>
          </p:txBody>
        </p:sp>
        <p:sp>
          <p:nvSpPr>
            <p:cNvPr id="18" name="Text Box 216"/>
            <p:cNvSpPr txBox="1">
              <a:spLocks noChangeArrowheads="1"/>
            </p:cNvSpPr>
            <p:nvPr/>
          </p:nvSpPr>
          <p:spPr bwMode="auto">
            <a:xfrm>
              <a:off x="3747376" y="4664075"/>
              <a:ext cx="25146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>
                  <a:latin typeface="+mn-lt"/>
                </a:rPr>
                <a:t>The computer has the ability to accept information from different sources to control more than one tool at once.</a:t>
              </a:r>
            </a:p>
          </p:txBody>
        </p:sp>
        <p:sp>
          <p:nvSpPr>
            <p:cNvPr id="19" name="Line 217"/>
            <p:cNvSpPr>
              <a:spLocks noChangeShapeType="1"/>
            </p:cNvSpPr>
            <p:nvPr/>
          </p:nvSpPr>
          <p:spPr bwMode="auto">
            <a:xfrm flipV="1">
              <a:off x="2032000" y="451167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0" name="Line 218"/>
            <p:cNvSpPr>
              <a:spLocks noChangeShapeType="1"/>
            </p:cNvSpPr>
            <p:nvPr/>
          </p:nvSpPr>
          <p:spPr bwMode="auto">
            <a:xfrm>
              <a:off x="2870200" y="4054475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1" name="Line 219"/>
            <p:cNvSpPr>
              <a:spLocks noChangeShapeType="1"/>
            </p:cNvSpPr>
            <p:nvPr/>
          </p:nvSpPr>
          <p:spPr bwMode="auto">
            <a:xfrm>
              <a:off x="5765800" y="405447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2" name="Line 220"/>
            <p:cNvSpPr>
              <a:spLocks noChangeShapeType="1"/>
            </p:cNvSpPr>
            <p:nvPr/>
          </p:nvSpPr>
          <p:spPr bwMode="auto">
            <a:xfrm>
              <a:off x="7442200" y="451167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3" name="Line 221"/>
            <p:cNvSpPr>
              <a:spLocks noChangeShapeType="1"/>
            </p:cNvSpPr>
            <p:nvPr/>
          </p:nvSpPr>
          <p:spPr bwMode="auto">
            <a:xfrm>
              <a:off x="7823200" y="451167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4" name="Line 222"/>
            <p:cNvSpPr>
              <a:spLocks noChangeShapeType="1"/>
            </p:cNvSpPr>
            <p:nvPr/>
          </p:nvSpPr>
          <p:spPr bwMode="auto">
            <a:xfrm>
              <a:off x="8204200" y="451167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5" name="Line 223"/>
            <p:cNvSpPr>
              <a:spLocks noChangeShapeType="1"/>
            </p:cNvSpPr>
            <p:nvPr/>
          </p:nvSpPr>
          <p:spPr bwMode="auto">
            <a:xfrm>
              <a:off x="5003800" y="30638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ABD3C-AA9E-4069-B566-FCDD6C81D397}">
  <ds:schemaRefs>
    <ds:schemaRef ds:uri="http://schemas.microsoft.com/office/2006/documentManagement/types"/>
    <ds:schemaRef ds:uri="fb009bb9-7fd2-49f5-811f-13223d662051"/>
    <ds:schemaRef ds:uri="http://www.w3.org/XML/1998/namespace"/>
    <ds:schemaRef ds:uri="http://purl.org/dc/elements/1.1/"/>
    <ds:schemaRef ds:uri="e77713bc-0ebc-4063-99a4-8848dbeddd29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372</TotalTime>
  <Words>948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Tw Cen MT</vt:lpstr>
      <vt:lpstr>Tw Cen MT Condensed</vt:lpstr>
      <vt:lpstr>Wingdings 3</vt:lpstr>
      <vt:lpstr>Integral</vt:lpstr>
      <vt:lpstr>higher Design &amp; Manufacture</vt:lpstr>
      <vt:lpstr>Learning intentions &amp; success criteria</vt:lpstr>
      <vt:lpstr>What is CAD</vt:lpstr>
      <vt:lpstr>The rise of CAD</vt:lpstr>
      <vt:lpstr>Advantages of CAD</vt:lpstr>
      <vt:lpstr>Disadvantages of Cad</vt:lpstr>
      <vt:lpstr>What is cam?</vt:lpstr>
      <vt:lpstr>Evolution of cam</vt:lpstr>
      <vt:lpstr>Evolution of cam</vt:lpstr>
      <vt:lpstr>Advantages of cam</vt:lpstr>
      <vt:lpstr>Disadvantages of cam</vt:lpstr>
      <vt:lpstr>Cim- computer integrated manufacturing</vt:lpstr>
      <vt:lpstr>computer integrated manufacturing</vt:lpstr>
      <vt:lpstr>Advantages of cim</vt:lpstr>
      <vt:lpstr>Use of cim</vt:lpstr>
      <vt:lpstr>Rapid Prototyping</vt:lpstr>
      <vt:lpstr>Rapid Prototyping</vt:lpstr>
      <vt:lpstr>PowerPoint Presentation</vt:lpstr>
      <vt:lpstr>3d printing</vt:lpstr>
      <vt:lpstr>3d printing</vt:lpstr>
      <vt:lpstr>Higher past paper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025KMathie</cp:lastModifiedBy>
  <cp:revision>31</cp:revision>
  <dcterms:created xsi:type="dcterms:W3CDTF">2020-05-18T09:31:07Z</dcterms:created>
  <dcterms:modified xsi:type="dcterms:W3CDTF">2022-01-10T13:21:37Z</dcterms:modified>
</cp:coreProperties>
</file>